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Montserra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2M4i0PX2ZxhfsRNt7DtQfBML4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Ms. Drake </a:t>
            </a:r>
            <a:endParaRPr dirty="0"/>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12d7aa9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112d7aa9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Ms. Drake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12d7aa951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12d7aa95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Ms. Drake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Ms. Drake </a:t>
            </a:r>
            <a:endParaRPr dirty="0"/>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1247940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1247940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Lynzi Davis and Richeen Neal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fe8b540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fe8b5400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Kyita Welchlin and Jermarius Everett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fe8b540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fe8b540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Arianna B.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12479402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1247940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Arielle Brumfield, JohnAnna Esters, Whitney Jones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4559641" y="1998695"/>
            <a:ext cx="752114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a:buNone/>
              <a:defRPr sz="6000" b="1" i="0">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4559641" y="4491059"/>
            <a:ext cx="7521147"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B8FAA"/>
                </a:solidFill>
                <a:latin typeface="Arial"/>
                <a:ea typeface="Arial"/>
                <a:cs typeface="Arial"/>
                <a:sym typeface="Arial"/>
              </a:defRPr>
            </a:lvl1pPr>
            <a:lvl2pPr marL="0" lvl="1" indent="0" algn="r">
              <a:spcBef>
                <a:spcPts val="0"/>
              </a:spcBef>
              <a:buNone/>
              <a:defRPr sz="1200" b="0" i="0" u="none" strike="noStrike" cap="none">
                <a:solidFill>
                  <a:srgbClr val="8B8FAA"/>
                </a:solidFill>
                <a:latin typeface="Arial"/>
                <a:ea typeface="Arial"/>
                <a:cs typeface="Arial"/>
                <a:sym typeface="Arial"/>
              </a:defRPr>
            </a:lvl2pPr>
            <a:lvl3pPr marL="0" lvl="2" indent="0" algn="r">
              <a:spcBef>
                <a:spcPts val="0"/>
              </a:spcBef>
              <a:buNone/>
              <a:defRPr sz="1200" b="0" i="0" u="none" strike="noStrike" cap="none">
                <a:solidFill>
                  <a:srgbClr val="8B8FAA"/>
                </a:solidFill>
                <a:latin typeface="Arial"/>
                <a:ea typeface="Arial"/>
                <a:cs typeface="Arial"/>
                <a:sym typeface="Arial"/>
              </a:defRPr>
            </a:lvl3pPr>
            <a:lvl4pPr marL="0" lvl="3" indent="0" algn="r">
              <a:spcBef>
                <a:spcPts val="0"/>
              </a:spcBef>
              <a:buNone/>
              <a:defRPr sz="1200" b="0" i="0" u="none" strike="noStrike" cap="none">
                <a:solidFill>
                  <a:srgbClr val="8B8FAA"/>
                </a:solidFill>
                <a:latin typeface="Arial"/>
                <a:ea typeface="Arial"/>
                <a:cs typeface="Arial"/>
                <a:sym typeface="Arial"/>
              </a:defRPr>
            </a:lvl4pPr>
            <a:lvl5pPr marL="0" lvl="4" indent="0" algn="r">
              <a:spcBef>
                <a:spcPts val="0"/>
              </a:spcBef>
              <a:buNone/>
              <a:defRPr sz="1200" b="0" i="0" u="none" strike="noStrike" cap="none">
                <a:solidFill>
                  <a:srgbClr val="8B8FAA"/>
                </a:solidFill>
                <a:latin typeface="Arial"/>
                <a:ea typeface="Arial"/>
                <a:cs typeface="Arial"/>
                <a:sym typeface="Arial"/>
              </a:defRPr>
            </a:lvl5pPr>
            <a:lvl6pPr marL="0" lvl="5" indent="0" algn="r">
              <a:spcBef>
                <a:spcPts val="0"/>
              </a:spcBef>
              <a:buNone/>
              <a:defRPr sz="1200" b="0" i="0" u="none" strike="noStrike" cap="none">
                <a:solidFill>
                  <a:srgbClr val="8B8FAA"/>
                </a:solidFill>
                <a:latin typeface="Arial"/>
                <a:ea typeface="Arial"/>
                <a:cs typeface="Arial"/>
                <a:sym typeface="Arial"/>
              </a:defRPr>
            </a:lvl6pPr>
            <a:lvl7pPr marL="0" lvl="6" indent="0" algn="r">
              <a:spcBef>
                <a:spcPts val="0"/>
              </a:spcBef>
              <a:buNone/>
              <a:defRPr sz="1200" b="0" i="0" u="none" strike="noStrike" cap="none">
                <a:solidFill>
                  <a:srgbClr val="8B8FAA"/>
                </a:solidFill>
                <a:latin typeface="Arial"/>
                <a:ea typeface="Arial"/>
                <a:cs typeface="Arial"/>
                <a:sym typeface="Arial"/>
              </a:defRPr>
            </a:lvl7pPr>
            <a:lvl8pPr marL="0" lvl="7" indent="0" algn="r">
              <a:spcBef>
                <a:spcPts val="0"/>
              </a:spcBef>
              <a:buNone/>
              <a:defRPr sz="1200" b="0" i="0" u="none" strike="noStrike" cap="none">
                <a:solidFill>
                  <a:srgbClr val="8B8FAA"/>
                </a:solidFill>
                <a:latin typeface="Arial"/>
                <a:ea typeface="Arial"/>
                <a:cs typeface="Arial"/>
                <a:sym typeface="Arial"/>
              </a:defRPr>
            </a:lvl8pPr>
            <a:lvl9pPr marL="0" lvl="8" indent="0" algn="r">
              <a:spcBef>
                <a:spcPts val="0"/>
              </a:spcBef>
              <a:buNone/>
              <a:defRPr sz="1200" b="0" i="0" u="none" strike="noStrike" cap="none">
                <a:solidFill>
                  <a:srgbClr val="8B8FA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p7" descr="A close up of a sign&#10;&#10;Description automatically generated"/>
          <p:cNvPicPr preferRelativeResize="0"/>
          <p:nvPr/>
        </p:nvPicPr>
        <p:blipFill rotWithShape="1">
          <a:blip r:embed="rId3">
            <a:alphaModFix/>
          </a:blip>
          <a:srcRect/>
          <a:stretch/>
        </p:blipFill>
        <p:spPr>
          <a:xfrm>
            <a:off x="50800" y="3429000"/>
            <a:ext cx="2159000" cy="2159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273A7F"/>
        </a:solidFill>
        <a:effectLst/>
      </p:bgPr>
    </p:bg>
    <p:spTree>
      <p:nvGrpSpPr>
        <p:cNvPr id="1" name="Shape 80"/>
        <p:cNvGrpSpPr/>
        <p:nvPr/>
      </p:nvGrpSpPr>
      <p:grpSpPr>
        <a:xfrm>
          <a:off x="0" y="0"/>
          <a:ext cx="0" cy="0"/>
          <a:chOff x="0" y="0"/>
          <a:chExt cx="0" cy="0"/>
        </a:xfrm>
      </p:grpSpPr>
      <p:pic>
        <p:nvPicPr>
          <p:cNvPr id="81" name="Google Shape;81;p16" descr="A close up of a sign&#10;&#10;Description automatically generated"/>
          <p:cNvPicPr preferRelativeResize="0"/>
          <p:nvPr/>
        </p:nvPicPr>
        <p:blipFill rotWithShape="1">
          <a:blip r:embed="rId2">
            <a:alphaModFix/>
          </a:blip>
          <a:srcRect/>
          <a:stretch/>
        </p:blipFill>
        <p:spPr>
          <a:xfrm>
            <a:off x="0" y="0"/>
            <a:ext cx="6858000" cy="6858000"/>
          </a:xfrm>
          <a:prstGeom prst="rect">
            <a:avLst/>
          </a:prstGeom>
          <a:noFill/>
          <a:ln>
            <a:noFill/>
          </a:ln>
        </p:spPr>
      </p:pic>
      <p:sp>
        <p:nvSpPr>
          <p:cNvPr id="82" name="Google Shape;82;p16"/>
          <p:cNvSpPr txBox="1">
            <a:spLocks noGrp="1"/>
          </p:cNvSpPr>
          <p:nvPr>
            <p:ph type="title"/>
          </p:nvPr>
        </p:nvSpPr>
        <p:spPr>
          <a:xfrm>
            <a:off x="838200" y="365125"/>
            <a:ext cx="997698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838200" y="1825625"/>
            <a:ext cx="997698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o"/>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87" name="Google Shape;87;p16" descr="A close up of a logo&#10;&#10;Description automatically generated"/>
          <p:cNvPicPr preferRelativeResize="0"/>
          <p:nvPr/>
        </p:nvPicPr>
        <p:blipFill rotWithShape="1">
          <a:blip r:embed="rId3">
            <a:alphaModFix/>
          </a:blip>
          <a:srcRect/>
          <a:stretch/>
        </p:blipFill>
        <p:spPr>
          <a:xfrm>
            <a:off x="10815185" y="5642483"/>
            <a:ext cx="1078992" cy="10789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8"/>
          <p:cNvSpPr txBox="1">
            <a:spLocks noGrp="1"/>
          </p:cNvSpPr>
          <p:nvPr>
            <p:ph type="ctrTitle"/>
          </p:nvPr>
        </p:nvSpPr>
        <p:spPr>
          <a:xfrm>
            <a:off x="4559641" y="1998695"/>
            <a:ext cx="752114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a:buNone/>
              <a:defRPr sz="6000" b="1" i="0">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8"/>
          <p:cNvSpPr txBox="1">
            <a:spLocks noGrp="1"/>
          </p:cNvSpPr>
          <p:nvPr>
            <p:ph type="subTitle" idx="1"/>
          </p:nvPr>
        </p:nvSpPr>
        <p:spPr>
          <a:xfrm>
            <a:off x="4559641" y="4491059"/>
            <a:ext cx="7521147"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B8FAA"/>
                </a:solidFill>
                <a:latin typeface="Arial"/>
                <a:ea typeface="Arial"/>
                <a:cs typeface="Arial"/>
                <a:sym typeface="Arial"/>
              </a:defRPr>
            </a:lvl1pPr>
            <a:lvl2pPr marL="0" lvl="1" indent="0" algn="r">
              <a:spcBef>
                <a:spcPts val="0"/>
              </a:spcBef>
              <a:buNone/>
              <a:defRPr sz="1200" b="0" i="0" u="none" strike="noStrike" cap="none">
                <a:solidFill>
                  <a:srgbClr val="8B8FAA"/>
                </a:solidFill>
                <a:latin typeface="Arial"/>
                <a:ea typeface="Arial"/>
                <a:cs typeface="Arial"/>
                <a:sym typeface="Arial"/>
              </a:defRPr>
            </a:lvl2pPr>
            <a:lvl3pPr marL="0" lvl="2" indent="0" algn="r">
              <a:spcBef>
                <a:spcPts val="0"/>
              </a:spcBef>
              <a:buNone/>
              <a:defRPr sz="1200" b="0" i="0" u="none" strike="noStrike" cap="none">
                <a:solidFill>
                  <a:srgbClr val="8B8FAA"/>
                </a:solidFill>
                <a:latin typeface="Arial"/>
                <a:ea typeface="Arial"/>
                <a:cs typeface="Arial"/>
                <a:sym typeface="Arial"/>
              </a:defRPr>
            </a:lvl3pPr>
            <a:lvl4pPr marL="0" lvl="3" indent="0" algn="r">
              <a:spcBef>
                <a:spcPts val="0"/>
              </a:spcBef>
              <a:buNone/>
              <a:defRPr sz="1200" b="0" i="0" u="none" strike="noStrike" cap="none">
                <a:solidFill>
                  <a:srgbClr val="8B8FAA"/>
                </a:solidFill>
                <a:latin typeface="Arial"/>
                <a:ea typeface="Arial"/>
                <a:cs typeface="Arial"/>
                <a:sym typeface="Arial"/>
              </a:defRPr>
            </a:lvl4pPr>
            <a:lvl5pPr marL="0" lvl="4" indent="0" algn="r">
              <a:spcBef>
                <a:spcPts val="0"/>
              </a:spcBef>
              <a:buNone/>
              <a:defRPr sz="1200" b="0" i="0" u="none" strike="noStrike" cap="none">
                <a:solidFill>
                  <a:srgbClr val="8B8FAA"/>
                </a:solidFill>
                <a:latin typeface="Arial"/>
                <a:ea typeface="Arial"/>
                <a:cs typeface="Arial"/>
                <a:sym typeface="Arial"/>
              </a:defRPr>
            </a:lvl5pPr>
            <a:lvl6pPr marL="0" lvl="5" indent="0" algn="r">
              <a:spcBef>
                <a:spcPts val="0"/>
              </a:spcBef>
              <a:buNone/>
              <a:defRPr sz="1200" b="0" i="0" u="none" strike="noStrike" cap="none">
                <a:solidFill>
                  <a:srgbClr val="8B8FAA"/>
                </a:solidFill>
                <a:latin typeface="Arial"/>
                <a:ea typeface="Arial"/>
                <a:cs typeface="Arial"/>
                <a:sym typeface="Arial"/>
              </a:defRPr>
            </a:lvl6pPr>
            <a:lvl7pPr marL="0" lvl="6" indent="0" algn="r">
              <a:spcBef>
                <a:spcPts val="0"/>
              </a:spcBef>
              <a:buNone/>
              <a:defRPr sz="1200" b="0" i="0" u="none" strike="noStrike" cap="none">
                <a:solidFill>
                  <a:srgbClr val="8B8FAA"/>
                </a:solidFill>
                <a:latin typeface="Arial"/>
                <a:ea typeface="Arial"/>
                <a:cs typeface="Arial"/>
                <a:sym typeface="Arial"/>
              </a:defRPr>
            </a:lvl7pPr>
            <a:lvl8pPr marL="0" lvl="7" indent="0" algn="r">
              <a:spcBef>
                <a:spcPts val="0"/>
              </a:spcBef>
              <a:buNone/>
              <a:defRPr sz="1200" b="0" i="0" u="none" strike="noStrike" cap="none">
                <a:solidFill>
                  <a:srgbClr val="8B8FAA"/>
                </a:solidFill>
                <a:latin typeface="Arial"/>
                <a:ea typeface="Arial"/>
                <a:cs typeface="Arial"/>
                <a:sym typeface="Arial"/>
              </a:defRPr>
            </a:lvl8pPr>
            <a:lvl9pPr marL="0" lvl="8" indent="0" algn="r">
              <a:spcBef>
                <a:spcPts val="0"/>
              </a:spcBef>
              <a:buNone/>
              <a:defRPr sz="1200" b="0" i="0" u="none" strike="noStrike" cap="none">
                <a:solidFill>
                  <a:srgbClr val="8B8FA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24" name="Google Shape;24;p8" descr="A close up of a sign&#10;&#10;Description automatically generated"/>
          <p:cNvPicPr preferRelativeResize="0"/>
          <p:nvPr/>
        </p:nvPicPr>
        <p:blipFill rotWithShape="1">
          <a:blip r:embed="rId3">
            <a:alphaModFix/>
          </a:blip>
          <a:srcRect/>
          <a:stretch/>
        </p:blipFill>
        <p:spPr>
          <a:xfrm>
            <a:off x="50800" y="3429000"/>
            <a:ext cx="2159000" cy="2159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type="obj">
  <p:cSld name="OBJECT">
    <p:spTree>
      <p:nvGrpSpPr>
        <p:cNvPr id="1" name="Shape 25"/>
        <p:cNvGrpSpPr/>
        <p:nvPr/>
      </p:nvGrpSpPr>
      <p:grpSpPr>
        <a:xfrm>
          <a:off x="0" y="0"/>
          <a:ext cx="0" cy="0"/>
          <a:chOff x="0" y="0"/>
          <a:chExt cx="0" cy="0"/>
        </a:xfrm>
      </p:grpSpPr>
      <p:sp>
        <p:nvSpPr>
          <p:cNvPr id="26" name="Google Shape;26;p9"/>
          <p:cNvSpPr/>
          <p:nvPr/>
        </p:nvSpPr>
        <p:spPr>
          <a:xfrm>
            <a:off x="691980" y="480274"/>
            <a:ext cx="10098493" cy="1072850"/>
          </a:xfrm>
          <a:prstGeom prst="rect">
            <a:avLst/>
          </a:prstGeom>
          <a:solidFill>
            <a:srgbClr val="FFD0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 name="Google Shape;27;p9"/>
          <p:cNvSpPr txBox="1">
            <a:spLocks noGrp="1"/>
          </p:cNvSpPr>
          <p:nvPr>
            <p:ph type="title"/>
          </p:nvPr>
        </p:nvSpPr>
        <p:spPr>
          <a:xfrm>
            <a:off x="838200" y="365125"/>
            <a:ext cx="997698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838200" y="1825625"/>
            <a:ext cx="997698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2" name="Google Shape;32;p9"/>
          <p:cNvPicPr preferRelativeResize="0"/>
          <p:nvPr/>
        </p:nvPicPr>
        <p:blipFill rotWithShape="1">
          <a:blip r:embed="rId2">
            <a:alphaModFix/>
          </a:blip>
          <a:srcRect/>
          <a:stretch/>
        </p:blipFill>
        <p:spPr>
          <a:xfrm>
            <a:off x="10815186" y="5638350"/>
            <a:ext cx="1077226" cy="10772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4670854" y="1392243"/>
            <a:ext cx="6474941" cy="205548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a:buNone/>
              <a:defRPr sz="6000" b="1" i="0">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subTitle" idx="1"/>
          </p:nvPr>
        </p:nvSpPr>
        <p:spPr>
          <a:xfrm>
            <a:off x="4670854" y="3626086"/>
            <a:ext cx="6474942"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B8FAA"/>
                </a:solidFill>
                <a:latin typeface="Arial"/>
                <a:ea typeface="Arial"/>
                <a:cs typeface="Arial"/>
                <a:sym typeface="Arial"/>
              </a:defRPr>
            </a:lvl1pPr>
            <a:lvl2pPr marL="0" lvl="1" indent="0" algn="r">
              <a:spcBef>
                <a:spcPts val="0"/>
              </a:spcBef>
              <a:buNone/>
              <a:defRPr sz="1200" b="0" i="0" u="none" strike="noStrike" cap="none">
                <a:solidFill>
                  <a:srgbClr val="8B8FAA"/>
                </a:solidFill>
                <a:latin typeface="Arial"/>
                <a:ea typeface="Arial"/>
                <a:cs typeface="Arial"/>
                <a:sym typeface="Arial"/>
              </a:defRPr>
            </a:lvl2pPr>
            <a:lvl3pPr marL="0" lvl="2" indent="0" algn="r">
              <a:spcBef>
                <a:spcPts val="0"/>
              </a:spcBef>
              <a:buNone/>
              <a:defRPr sz="1200" b="0" i="0" u="none" strike="noStrike" cap="none">
                <a:solidFill>
                  <a:srgbClr val="8B8FAA"/>
                </a:solidFill>
                <a:latin typeface="Arial"/>
                <a:ea typeface="Arial"/>
                <a:cs typeface="Arial"/>
                <a:sym typeface="Arial"/>
              </a:defRPr>
            </a:lvl3pPr>
            <a:lvl4pPr marL="0" lvl="3" indent="0" algn="r">
              <a:spcBef>
                <a:spcPts val="0"/>
              </a:spcBef>
              <a:buNone/>
              <a:defRPr sz="1200" b="0" i="0" u="none" strike="noStrike" cap="none">
                <a:solidFill>
                  <a:srgbClr val="8B8FAA"/>
                </a:solidFill>
                <a:latin typeface="Arial"/>
                <a:ea typeface="Arial"/>
                <a:cs typeface="Arial"/>
                <a:sym typeface="Arial"/>
              </a:defRPr>
            </a:lvl4pPr>
            <a:lvl5pPr marL="0" lvl="4" indent="0" algn="r">
              <a:spcBef>
                <a:spcPts val="0"/>
              </a:spcBef>
              <a:buNone/>
              <a:defRPr sz="1200" b="0" i="0" u="none" strike="noStrike" cap="none">
                <a:solidFill>
                  <a:srgbClr val="8B8FAA"/>
                </a:solidFill>
                <a:latin typeface="Arial"/>
                <a:ea typeface="Arial"/>
                <a:cs typeface="Arial"/>
                <a:sym typeface="Arial"/>
              </a:defRPr>
            </a:lvl5pPr>
            <a:lvl6pPr marL="0" lvl="5" indent="0" algn="r">
              <a:spcBef>
                <a:spcPts val="0"/>
              </a:spcBef>
              <a:buNone/>
              <a:defRPr sz="1200" b="0" i="0" u="none" strike="noStrike" cap="none">
                <a:solidFill>
                  <a:srgbClr val="8B8FAA"/>
                </a:solidFill>
                <a:latin typeface="Arial"/>
                <a:ea typeface="Arial"/>
                <a:cs typeface="Arial"/>
                <a:sym typeface="Arial"/>
              </a:defRPr>
            </a:lvl6pPr>
            <a:lvl7pPr marL="0" lvl="6" indent="0" algn="r">
              <a:spcBef>
                <a:spcPts val="0"/>
              </a:spcBef>
              <a:buNone/>
              <a:defRPr sz="1200" b="0" i="0" u="none" strike="noStrike" cap="none">
                <a:solidFill>
                  <a:srgbClr val="8B8FAA"/>
                </a:solidFill>
                <a:latin typeface="Arial"/>
                <a:ea typeface="Arial"/>
                <a:cs typeface="Arial"/>
                <a:sym typeface="Arial"/>
              </a:defRPr>
            </a:lvl7pPr>
            <a:lvl8pPr marL="0" lvl="7" indent="0" algn="r">
              <a:spcBef>
                <a:spcPts val="0"/>
              </a:spcBef>
              <a:buNone/>
              <a:defRPr sz="1200" b="0" i="0" u="none" strike="noStrike" cap="none">
                <a:solidFill>
                  <a:srgbClr val="8B8FAA"/>
                </a:solidFill>
                <a:latin typeface="Arial"/>
                <a:ea typeface="Arial"/>
                <a:cs typeface="Arial"/>
                <a:sym typeface="Arial"/>
              </a:defRPr>
            </a:lvl8pPr>
            <a:lvl9pPr marL="0" lvl="8" indent="0" algn="r">
              <a:spcBef>
                <a:spcPts val="0"/>
              </a:spcBef>
              <a:buNone/>
              <a:defRPr sz="1200" b="0" i="0" u="none" strike="noStrike" cap="none">
                <a:solidFill>
                  <a:srgbClr val="8B8FA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39" name="Google Shape;39;p10" descr="A close up of a sign&#10;&#10;Description automatically generated"/>
          <p:cNvPicPr preferRelativeResize="0"/>
          <p:nvPr/>
        </p:nvPicPr>
        <p:blipFill rotWithShape="1">
          <a:blip r:embed="rId2">
            <a:alphaModFix/>
          </a:blip>
          <a:srcRect/>
          <a:stretch/>
        </p:blipFill>
        <p:spPr>
          <a:xfrm>
            <a:off x="0" y="952875"/>
            <a:ext cx="4595309" cy="4595309"/>
          </a:xfrm>
          <a:prstGeom prst="rect">
            <a:avLst/>
          </a:prstGeom>
          <a:noFill/>
          <a:ln>
            <a:noFill/>
          </a:ln>
        </p:spPr>
      </p:pic>
      <p:sp>
        <p:nvSpPr>
          <p:cNvPr id="40" name="Google Shape;40;p10"/>
          <p:cNvSpPr/>
          <p:nvPr/>
        </p:nvSpPr>
        <p:spPr>
          <a:xfrm rot="5400000">
            <a:off x="1410992" y="3325089"/>
            <a:ext cx="6008301" cy="54222"/>
          </a:xfrm>
          <a:prstGeom prst="rect">
            <a:avLst/>
          </a:prstGeom>
          <a:gradFill>
            <a:gsLst>
              <a:gs pos="0">
                <a:srgbClr val="FFD01B"/>
              </a:gs>
              <a:gs pos="41000">
                <a:srgbClr val="F3772B"/>
              </a:gs>
              <a:gs pos="100000">
                <a:srgbClr val="F3772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838200" y="1825625"/>
            <a:ext cx="703305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7" name="Google Shape;47;p11" descr="A person holding a red umbrella&#10;&#10;Description automatically generated"/>
          <p:cNvPicPr preferRelativeResize="0"/>
          <p:nvPr/>
        </p:nvPicPr>
        <p:blipFill rotWithShape="1">
          <a:blip r:embed="rId2">
            <a:alphaModFix/>
          </a:blip>
          <a:srcRect/>
          <a:stretch/>
        </p:blipFill>
        <p:spPr>
          <a:xfrm>
            <a:off x="7965989" y="1448658"/>
            <a:ext cx="4907692" cy="4907692"/>
          </a:xfrm>
          <a:prstGeom prst="rect">
            <a:avLst/>
          </a:prstGeom>
          <a:noFill/>
          <a:ln>
            <a:noFill/>
          </a:ln>
        </p:spPr>
      </p:pic>
      <p:pic>
        <p:nvPicPr>
          <p:cNvPr id="48" name="Google Shape;48;p11"/>
          <p:cNvPicPr preferRelativeResize="0"/>
          <p:nvPr/>
        </p:nvPicPr>
        <p:blipFill rotWithShape="1">
          <a:blip r:embed="rId3">
            <a:alphaModFix/>
          </a:blip>
          <a:srcRect/>
          <a:stretch/>
        </p:blipFill>
        <p:spPr>
          <a:xfrm>
            <a:off x="298704" y="5637467"/>
            <a:ext cx="1078992" cy="107899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273A7F"/>
        </a:solidFill>
        <a:effectLst/>
      </p:bgPr>
    </p:bg>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D01B"/>
              </a:buClr>
              <a:buSzPts val="6000"/>
              <a:buFont typeface="Montserrat"/>
              <a:buNone/>
              <a:defRPr sz="6000">
                <a:solidFill>
                  <a:srgbClr val="FFD01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B8FAA"/>
              </a:buClr>
              <a:buSzPts val="2000"/>
              <a:buNone/>
              <a:defRPr sz="2000">
                <a:solidFill>
                  <a:srgbClr val="8B8FAA"/>
                </a:solidFill>
              </a:defRPr>
            </a:lvl2pPr>
            <a:lvl3pPr marL="1371600" lvl="2" indent="-228600" algn="l">
              <a:lnSpc>
                <a:spcPct val="90000"/>
              </a:lnSpc>
              <a:spcBef>
                <a:spcPts val="500"/>
              </a:spcBef>
              <a:spcAft>
                <a:spcPts val="0"/>
              </a:spcAft>
              <a:buClr>
                <a:srgbClr val="8B8FAA"/>
              </a:buClr>
              <a:buSzPts val="1800"/>
              <a:buNone/>
              <a:defRPr sz="1800">
                <a:solidFill>
                  <a:srgbClr val="8B8FAA"/>
                </a:solidFill>
              </a:defRPr>
            </a:lvl3pPr>
            <a:lvl4pPr marL="1828800" lvl="3" indent="-228600" algn="l">
              <a:lnSpc>
                <a:spcPct val="90000"/>
              </a:lnSpc>
              <a:spcBef>
                <a:spcPts val="500"/>
              </a:spcBef>
              <a:spcAft>
                <a:spcPts val="0"/>
              </a:spcAft>
              <a:buClr>
                <a:srgbClr val="8B8FAA"/>
              </a:buClr>
              <a:buSzPts val="1600"/>
              <a:buNone/>
              <a:defRPr sz="1600">
                <a:solidFill>
                  <a:srgbClr val="8B8FAA"/>
                </a:solidFill>
              </a:defRPr>
            </a:lvl4pPr>
            <a:lvl5pPr marL="2286000" lvl="4" indent="-228600" algn="l">
              <a:lnSpc>
                <a:spcPct val="90000"/>
              </a:lnSpc>
              <a:spcBef>
                <a:spcPts val="500"/>
              </a:spcBef>
              <a:spcAft>
                <a:spcPts val="0"/>
              </a:spcAft>
              <a:buClr>
                <a:srgbClr val="8B8FAA"/>
              </a:buClr>
              <a:buSzPts val="1600"/>
              <a:buNone/>
              <a:defRPr sz="1600">
                <a:solidFill>
                  <a:srgbClr val="8B8FAA"/>
                </a:solidFill>
              </a:defRPr>
            </a:lvl5pPr>
            <a:lvl6pPr marL="2743200" lvl="5" indent="-228600" algn="l">
              <a:lnSpc>
                <a:spcPct val="90000"/>
              </a:lnSpc>
              <a:spcBef>
                <a:spcPts val="500"/>
              </a:spcBef>
              <a:spcAft>
                <a:spcPts val="0"/>
              </a:spcAft>
              <a:buClr>
                <a:srgbClr val="8B8FAA"/>
              </a:buClr>
              <a:buSzPts val="1600"/>
              <a:buNone/>
              <a:defRPr sz="1600">
                <a:solidFill>
                  <a:srgbClr val="8B8FAA"/>
                </a:solidFill>
              </a:defRPr>
            </a:lvl6pPr>
            <a:lvl7pPr marL="3200400" lvl="6" indent="-228600" algn="l">
              <a:lnSpc>
                <a:spcPct val="90000"/>
              </a:lnSpc>
              <a:spcBef>
                <a:spcPts val="500"/>
              </a:spcBef>
              <a:spcAft>
                <a:spcPts val="0"/>
              </a:spcAft>
              <a:buClr>
                <a:srgbClr val="8B8FAA"/>
              </a:buClr>
              <a:buSzPts val="1600"/>
              <a:buNone/>
              <a:defRPr sz="1600">
                <a:solidFill>
                  <a:srgbClr val="8B8FAA"/>
                </a:solidFill>
              </a:defRPr>
            </a:lvl7pPr>
            <a:lvl8pPr marL="3657600" lvl="7" indent="-228600" algn="l">
              <a:lnSpc>
                <a:spcPct val="90000"/>
              </a:lnSpc>
              <a:spcBef>
                <a:spcPts val="500"/>
              </a:spcBef>
              <a:spcAft>
                <a:spcPts val="0"/>
              </a:spcAft>
              <a:buClr>
                <a:srgbClr val="8B8FAA"/>
              </a:buClr>
              <a:buSzPts val="1600"/>
              <a:buNone/>
              <a:defRPr sz="1600">
                <a:solidFill>
                  <a:srgbClr val="8B8FAA"/>
                </a:solidFill>
              </a:defRPr>
            </a:lvl8pPr>
            <a:lvl9pPr marL="4114800" lvl="8" indent="-228600" algn="l">
              <a:lnSpc>
                <a:spcPct val="90000"/>
              </a:lnSpc>
              <a:spcBef>
                <a:spcPts val="500"/>
              </a:spcBef>
              <a:spcAft>
                <a:spcPts val="0"/>
              </a:spcAft>
              <a:buClr>
                <a:srgbClr val="8B8FAA"/>
              </a:buClr>
              <a:buSzPts val="1600"/>
              <a:buNone/>
              <a:defRPr sz="1600">
                <a:solidFill>
                  <a:srgbClr val="8B8FAA"/>
                </a:solidFill>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5" name="Google Shape;55;p12"/>
          <p:cNvPicPr preferRelativeResize="0"/>
          <p:nvPr/>
        </p:nvPicPr>
        <p:blipFill rotWithShape="1">
          <a:blip r:embed="rId2">
            <a:alphaModFix/>
          </a:blip>
          <a:srcRect/>
          <a:stretch/>
        </p:blipFill>
        <p:spPr>
          <a:xfrm>
            <a:off x="4232614" y="397647"/>
            <a:ext cx="3726772" cy="14324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5"/>
            <a:ext cx="997698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838200" y="1825625"/>
            <a:ext cx="997698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2" name="Google Shape;62;p13"/>
          <p:cNvSpPr/>
          <p:nvPr/>
        </p:nvSpPr>
        <p:spPr>
          <a:xfrm>
            <a:off x="-55606" y="-46038"/>
            <a:ext cx="12303211" cy="365125"/>
          </a:xfrm>
          <a:prstGeom prst="rect">
            <a:avLst/>
          </a:prstGeom>
          <a:gradFill>
            <a:gsLst>
              <a:gs pos="0">
                <a:srgbClr val="FFD01B"/>
              </a:gs>
              <a:gs pos="41000">
                <a:srgbClr val="F3772B"/>
              </a:gs>
              <a:gs pos="100000">
                <a:srgbClr val="F3772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3" name="Google Shape;63;p13"/>
          <p:cNvPicPr preferRelativeResize="0"/>
          <p:nvPr/>
        </p:nvPicPr>
        <p:blipFill rotWithShape="1">
          <a:blip r:embed="rId2">
            <a:alphaModFix/>
          </a:blip>
          <a:srcRect/>
          <a:stretch/>
        </p:blipFill>
        <p:spPr>
          <a:xfrm>
            <a:off x="10815186" y="5638350"/>
            <a:ext cx="1077226" cy="10772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38200" y="365125"/>
            <a:ext cx="997698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4"/>
          <p:cNvSpPr txBox="1">
            <a:spLocks noGrp="1"/>
          </p:cNvSpPr>
          <p:nvPr>
            <p:ph type="body" idx="1"/>
          </p:nvPr>
        </p:nvSpPr>
        <p:spPr>
          <a:xfrm>
            <a:off x="838200" y="1825625"/>
            <a:ext cx="997698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0" name="Google Shape;70;p14"/>
          <p:cNvSpPr/>
          <p:nvPr/>
        </p:nvSpPr>
        <p:spPr>
          <a:xfrm>
            <a:off x="0" y="6492875"/>
            <a:ext cx="12303211" cy="365125"/>
          </a:xfrm>
          <a:prstGeom prst="rect">
            <a:avLst/>
          </a:prstGeom>
          <a:gradFill>
            <a:gsLst>
              <a:gs pos="0">
                <a:srgbClr val="FFD01B"/>
              </a:gs>
              <a:gs pos="41000">
                <a:srgbClr val="F3772B"/>
              </a:gs>
              <a:gs pos="100000">
                <a:srgbClr val="F3772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1" name="Google Shape;71;p14"/>
          <p:cNvPicPr preferRelativeResize="0"/>
          <p:nvPr/>
        </p:nvPicPr>
        <p:blipFill rotWithShape="1">
          <a:blip r:embed="rId2">
            <a:alphaModFix/>
          </a:blip>
          <a:srcRect/>
          <a:stretch/>
        </p:blipFill>
        <p:spPr>
          <a:xfrm>
            <a:off x="5288079" y="5310424"/>
            <a:ext cx="1077226" cy="10772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pic>
        <p:nvPicPr>
          <p:cNvPr id="73" name="Google Shape;73;p15" descr="A close up of a sign&#10;&#10;Description automatically generated"/>
          <p:cNvPicPr preferRelativeResize="0"/>
          <p:nvPr/>
        </p:nvPicPr>
        <p:blipFill rotWithShape="1">
          <a:blip r:embed="rId2">
            <a:alphaModFix/>
          </a:blip>
          <a:srcRect/>
          <a:stretch/>
        </p:blipFill>
        <p:spPr>
          <a:xfrm>
            <a:off x="0" y="0"/>
            <a:ext cx="6858000" cy="6858000"/>
          </a:xfrm>
          <a:prstGeom prst="rect">
            <a:avLst/>
          </a:prstGeom>
          <a:noFill/>
          <a:ln>
            <a:noFill/>
          </a:ln>
        </p:spPr>
      </p:pic>
      <p:sp>
        <p:nvSpPr>
          <p:cNvPr id="74" name="Google Shape;74;p15"/>
          <p:cNvSpPr txBox="1">
            <a:spLocks noGrp="1"/>
          </p:cNvSpPr>
          <p:nvPr>
            <p:ph type="title"/>
          </p:nvPr>
        </p:nvSpPr>
        <p:spPr>
          <a:xfrm>
            <a:off x="838200" y="365125"/>
            <a:ext cx="997698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5"/>
          <p:cNvSpPr txBox="1">
            <a:spLocks noGrp="1"/>
          </p:cNvSpPr>
          <p:nvPr>
            <p:ph type="body" idx="1"/>
          </p:nvPr>
        </p:nvSpPr>
        <p:spPr>
          <a:xfrm>
            <a:off x="838200" y="1825625"/>
            <a:ext cx="997698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o"/>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79" name="Google Shape;79;p15"/>
          <p:cNvPicPr preferRelativeResize="0"/>
          <p:nvPr/>
        </p:nvPicPr>
        <p:blipFill rotWithShape="1">
          <a:blip r:embed="rId3">
            <a:alphaModFix/>
          </a:blip>
          <a:srcRect/>
          <a:stretch/>
        </p:blipFill>
        <p:spPr>
          <a:xfrm>
            <a:off x="10815186" y="5638350"/>
            <a:ext cx="1077226" cy="10772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a:buNone/>
              <a:defRPr sz="44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B8FA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B8FA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B8FAA"/>
                </a:solidFill>
                <a:latin typeface="Calibri"/>
                <a:ea typeface="Calibri"/>
                <a:cs typeface="Calibri"/>
                <a:sym typeface="Calibri"/>
              </a:defRPr>
            </a:lvl1pPr>
            <a:lvl2pPr marL="0" marR="0" lvl="1" indent="0" algn="r" rtl="0">
              <a:spcBef>
                <a:spcPts val="0"/>
              </a:spcBef>
              <a:buNone/>
              <a:defRPr sz="1200" b="0" i="0" u="none" strike="noStrike" cap="none">
                <a:solidFill>
                  <a:srgbClr val="8B8FAA"/>
                </a:solidFill>
                <a:latin typeface="Calibri"/>
                <a:ea typeface="Calibri"/>
                <a:cs typeface="Calibri"/>
                <a:sym typeface="Calibri"/>
              </a:defRPr>
            </a:lvl2pPr>
            <a:lvl3pPr marL="0" marR="0" lvl="2" indent="0" algn="r" rtl="0">
              <a:spcBef>
                <a:spcPts val="0"/>
              </a:spcBef>
              <a:buNone/>
              <a:defRPr sz="1200" b="0" i="0" u="none" strike="noStrike" cap="none">
                <a:solidFill>
                  <a:srgbClr val="8B8FAA"/>
                </a:solidFill>
                <a:latin typeface="Calibri"/>
                <a:ea typeface="Calibri"/>
                <a:cs typeface="Calibri"/>
                <a:sym typeface="Calibri"/>
              </a:defRPr>
            </a:lvl3pPr>
            <a:lvl4pPr marL="0" marR="0" lvl="3" indent="0" algn="r" rtl="0">
              <a:spcBef>
                <a:spcPts val="0"/>
              </a:spcBef>
              <a:buNone/>
              <a:defRPr sz="1200" b="0" i="0" u="none" strike="noStrike" cap="none">
                <a:solidFill>
                  <a:srgbClr val="8B8FAA"/>
                </a:solidFill>
                <a:latin typeface="Calibri"/>
                <a:ea typeface="Calibri"/>
                <a:cs typeface="Calibri"/>
                <a:sym typeface="Calibri"/>
              </a:defRPr>
            </a:lvl4pPr>
            <a:lvl5pPr marL="0" marR="0" lvl="4" indent="0" algn="r" rtl="0">
              <a:spcBef>
                <a:spcPts val="0"/>
              </a:spcBef>
              <a:buNone/>
              <a:defRPr sz="1200" b="0" i="0" u="none" strike="noStrike" cap="none">
                <a:solidFill>
                  <a:srgbClr val="8B8FAA"/>
                </a:solidFill>
                <a:latin typeface="Calibri"/>
                <a:ea typeface="Calibri"/>
                <a:cs typeface="Calibri"/>
                <a:sym typeface="Calibri"/>
              </a:defRPr>
            </a:lvl5pPr>
            <a:lvl6pPr marL="0" marR="0" lvl="5" indent="0" algn="r" rtl="0">
              <a:spcBef>
                <a:spcPts val="0"/>
              </a:spcBef>
              <a:buNone/>
              <a:defRPr sz="1200" b="0" i="0" u="none" strike="noStrike" cap="none">
                <a:solidFill>
                  <a:srgbClr val="8B8FAA"/>
                </a:solidFill>
                <a:latin typeface="Calibri"/>
                <a:ea typeface="Calibri"/>
                <a:cs typeface="Calibri"/>
                <a:sym typeface="Calibri"/>
              </a:defRPr>
            </a:lvl6pPr>
            <a:lvl7pPr marL="0" marR="0" lvl="6" indent="0" algn="r" rtl="0">
              <a:spcBef>
                <a:spcPts val="0"/>
              </a:spcBef>
              <a:buNone/>
              <a:defRPr sz="1200" b="0" i="0" u="none" strike="noStrike" cap="none">
                <a:solidFill>
                  <a:srgbClr val="8B8FAA"/>
                </a:solidFill>
                <a:latin typeface="Calibri"/>
                <a:ea typeface="Calibri"/>
                <a:cs typeface="Calibri"/>
                <a:sym typeface="Calibri"/>
              </a:defRPr>
            </a:lvl7pPr>
            <a:lvl8pPr marL="0" marR="0" lvl="7" indent="0" algn="r" rtl="0">
              <a:spcBef>
                <a:spcPts val="0"/>
              </a:spcBef>
              <a:buNone/>
              <a:defRPr sz="1200" b="0" i="0" u="none" strike="noStrike" cap="none">
                <a:solidFill>
                  <a:srgbClr val="8B8FAA"/>
                </a:solidFill>
                <a:latin typeface="Calibri"/>
                <a:ea typeface="Calibri"/>
                <a:cs typeface="Calibri"/>
                <a:sym typeface="Calibri"/>
              </a:defRPr>
            </a:lvl8pPr>
            <a:lvl9pPr marL="0" marR="0" lvl="8" indent="0" algn="r" rtl="0">
              <a:spcBef>
                <a:spcPts val="0"/>
              </a:spcBef>
              <a:buNone/>
              <a:defRPr sz="1200" b="0" i="0" u="none" strike="noStrike" cap="none">
                <a:solidFill>
                  <a:srgbClr val="8B8FA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jcornett@mdek12.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4670991" y="3717870"/>
            <a:ext cx="75210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Montserrat"/>
              <a:buNone/>
            </a:pPr>
            <a:r>
              <a:rPr lang="en-US" sz="4700" dirty="0"/>
              <a:t>Student Reflections on MDE Public Hearing on Academic Standards  for Social Studies on January 28, 2022</a:t>
            </a:r>
            <a:endParaRPr sz="4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112d7aa951_0_5"/>
          <p:cNvSpPr txBox="1">
            <a:spLocks noGrp="1"/>
          </p:cNvSpPr>
          <p:nvPr>
            <p:ph type="title"/>
          </p:nvPr>
        </p:nvSpPr>
        <p:spPr>
          <a:xfrm>
            <a:off x="838200" y="365125"/>
            <a:ext cx="997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Introduction and Purpose </a:t>
            </a:r>
            <a:endParaRPr dirty="0"/>
          </a:p>
        </p:txBody>
      </p:sp>
      <p:sp>
        <p:nvSpPr>
          <p:cNvPr id="98" name="Google Shape;98;g1112d7aa951_0_5"/>
          <p:cNvSpPr txBox="1">
            <a:spLocks noGrp="1"/>
          </p:cNvSpPr>
          <p:nvPr>
            <p:ph type="body" idx="1"/>
          </p:nvPr>
        </p:nvSpPr>
        <p:spPr>
          <a:xfrm>
            <a:off x="838200" y="1825625"/>
            <a:ext cx="1041908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900" b="1" i="1" dirty="0"/>
              <a:t>Teacher</a:t>
            </a:r>
            <a:r>
              <a:rPr lang="en-US" sz="2900" dirty="0"/>
              <a:t>: Alexandria Drake  </a:t>
            </a:r>
            <a:endParaRPr sz="2900" dirty="0"/>
          </a:p>
          <a:p>
            <a:pPr marL="0" lvl="0" indent="0" algn="l" rtl="0">
              <a:spcBef>
                <a:spcPts val="1000"/>
              </a:spcBef>
              <a:spcAft>
                <a:spcPts val="0"/>
              </a:spcAft>
              <a:buNone/>
            </a:pPr>
            <a:r>
              <a:rPr lang="en-US" sz="2900" dirty="0"/>
              <a:t>                 -JPS-Tougaloo ECHS, US History </a:t>
            </a:r>
            <a:endParaRPr sz="2900" dirty="0"/>
          </a:p>
          <a:p>
            <a:pPr marL="0" lvl="0" indent="0" algn="l" rtl="0">
              <a:spcBef>
                <a:spcPts val="1000"/>
              </a:spcBef>
              <a:spcAft>
                <a:spcPts val="0"/>
              </a:spcAft>
              <a:buNone/>
            </a:pPr>
            <a:r>
              <a:rPr lang="en-US" sz="2900" dirty="0"/>
              <a:t>                 -B.S. Social Science Edu.; Jackson State Univ. </a:t>
            </a:r>
            <a:endParaRPr sz="2900" dirty="0"/>
          </a:p>
          <a:p>
            <a:pPr marL="0" lvl="0" indent="0" algn="l" rtl="0">
              <a:spcBef>
                <a:spcPts val="1000"/>
              </a:spcBef>
              <a:spcAft>
                <a:spcPts val="0"/>
              </a:spcAft>
              <a:buNone/>
            </a:pPr>
            <a:r>
              <a:rPr lang="en-US" sz="2900" dirty="0"/>
              <a:t>                 -M.A. African and African Diaspora Studies, </a:t>
            </a:r>
            <a:endParaRPr sz="2900" dirty="0"/>
          </a:p>
          <a:p>
            <a:pPr marL="0" lvl="0" indent="0" algn="l" rtl="0">
              <a:spcBef>
                <a:spcPts val="1000"/>
              </a:spcBef>
              <a:spcAft>
                <a:spcPts val="0"/>
              </a:spcAft>
              <a:buNone/>
            </a:pPr>
            <a:r>
              <a:rPr lang="en-US" sz="2900" dirty="0"/>
              <a:t>                  Univ. of Texas at Austin</a:t>
            </a:r>
            <a:endParaRPr sz="2900" dirty="0"/>
          </a:p>
          <a:p>
            <a:pPr marL="0" lvl="0" indent="0" algn="l" rtl="0">
              <a:spcBef>
                <a:spcPts val="1000"/>
              </a:spcBef>
              <a:spcAft>
                <a:spcPts val="0"/>
              </a:spcAft>
              <a:buNone/>
            </a:pPr>
            <a:r>
              <a:rPr lang="en-US" sz="2900" b="1" i="1" dirty="0"/>
              <a:t>Students</a:t>
            </a:r>
            <a:r>
              <a:rPr lang="en-US" sz="2900" dirty="0"/>
              <a:t>: Arianna Brumfield, Arielle Brumfield, Lynzi Davis, JohnAnna Esters, Jermarius Everett, Whitney Jones, Richeen Neal, Aznii Welchlin</a:t>
            </a:r>
            <a:endParaRPr sz="2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112d7aa951_0_11"/>
          <p:cNvSpPr txBox="1">
            <a:spLocks noGrp="1"/>
          </p:cNvSpPr>
          <p:nvPr>
            <p:ph type="title"/>
          </p:nvPr>
        </p:nvSpPr>
        <p:spPr>
          <a:xfrm>
            <a:off x="838200" y="365125"/>
            <a:ext cx="997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Recent focus on MS Social Studies Curriculum in the Media</a:t>
            </a:r>
            <a:endParaRPr dirty="0"/>
          </a:p>
        </p:txBody>
      </p:sp>
      <p:pic>
        <p:nvPicPr>
          <p:cNvPr id="104" name="Google Shape;104;g1112d7aa951_0_11"/>
          <p:cNvPicPr preferRelativeResize="0"/>
          <p:nvPr/>
        </p:nvPicPr>
        <p:blipFill>
          <a:blip r:embed="rId3">
            <a:alphaModFix/>
          </a:blip>
          <a:stretch>
            <a:fillRect/>
          </a:stretch>
        </p:blipFill>
        <p:spPr>
          <a:xfrm>
            <a:off x="168150" y="1690828"/>
            <a:ext cx="6324401" cy="2209475"/>
          </a:xfrm>
          <a:prstGeom prst="rect">
            <a:avLst/>
          </a:prstGeom>
          <a:noFill/>
          <a:ln>
            <a:noFill/>
          </a:ln>
        </p:spPr>
      </p:pic>
      <p:pic>
        <p:nvPicPr>
          <p:cNvPr id="105" name="Google Shape;105;g1112d7aa951_0_11"/>
          <p:cNvPicPr preferRelativeResize="0"/>
          <p:nvPr/>
        </p:nvPicPr>
        <p:blipFill>
          <a:blip r:embed="rId4">
            <a:alphaModFix/>
          </a:blip>
          <a:stretch>
            <a:fillRect/>
          </a:stretch>
        </p:blipFill>
        <p:spPr>
          <a:xfrm>
            <a:off x="6644951" y="1690825"/>
            <a:ext cx="5394649" cy="2837733"/>
          </a:xfrm>
          <a:prstGeom prst="rect">
            <a:avLst/>
          </a:prstGeom>
          <a:noFill/>
          <a:ln>
            <a:noFill/>
          </a:ln>
        </p:spPr>
      </p:pic>
      <p:pic>
        <p:nvPicPr>
          <p:cNvPr id="106" name="Google Shape;106;g1112d7aa951_0_11"/>
          <p:cNvPicPr preferRelativeResize="0"/>
          <p:nvPr/>
        </p:nvPicPr>
        <p:blipFill>
          <a:blip r:embed="rId5">
            <a:alphaModFix/>
          </a:blip>
          <a:stretch>
            <a:fillRect/>
          </a:stretch>
        </p:blipFill>
        <p:spPr>
          <a:xfrm>
            <a:off x="2656675" y="4475953"/>
            <a:ext cx="6340152" cy="23820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838200" y="365125"/>
            <a:ext cx="997698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Montserrat"/>
              <a:buNone/>
            </a:pPr>
            <a:r>
              <a:rPr lang="en-US" dirty="0"/>
              <a:t>Examples of Standards that originally raised concern:</a:t>
            </a:r>
            <a:endParaRPr dirty="0"/>
          </a:p>
        </p:txBody>
      </p:sp>
      <p:pic>
        <p:nvPicPr>
          <p:cNvPr id="112" name="Google Shape;112;p3"/>
          <p:cNvPicPr preferRelativeResize="0"/>
          <p:nvPr/>
        </p:nvPicPr>
        <p:blipFill>
          <a:blip r:embed="rId3">
            <a:alphaModFix/>
          </a:blip>
          <a:stretch>
            <a:fillRect/>
          </a:stretch>
        </p:blipFill>
        <p:spPr>
          <a:xfrm>
            <a:off x="2324088" y="2120763"/>
            <a:ext cx="7543800" cy="847725"/>
          </a:xfrm>
          <a:prstGeom prst="rect">
            <a:avLst/>
          </a:prstGeom>
          <a:noFill/>
          <a:ln>
            <a:noFill/>
          </a:ln>
        </p:spPr>
      </p:pic>
      <p:pic>
        <p:nvPicPr>
          <p:cNvPr id="113" name="Google Shape;113;p3"/>
          <p:cNvPicPr preferRelativeResize="0"/>
          <p:nvPr/>
        </p:nvPicPr>
        <p:blipFill>
          <a:blip r:embed="rId4">
            <a:alphaModFix/>
          </a:blip>
          <a:stretch>
            <a:fillRect/>
          </a:stretch>
        </p:blipFill>
        <p:spPr>
          <a:xfrm>
            <a:off x="438138" y="1849300"/>
            <a:ext cx="11315700" cy="1390650"/>
          </a:xfrm>
          <a:prstGeom prst="rect">
            <a:avLst/>
          </a:prstGeom>
          <a:noFill/>
          <a:ln>
            <a:noFill/>
          </a:ln>
        </p:spPr>
      </p:pic>
      <p:pic>
        <p:nvPicPr>
          <p:cNvPr id="114" name="Google Shape;114;p3"/>
          <p:cNvPicPr preferRelativeResize="0"/>
          <p:nvPr/>
        </p:nvPicPr>
        <p:blipFill>
          <a:blip r:embed="rId5">
            <a:alphaModFix/>
          </a:blip>
          <a:stretch>
            <a:fillRect/>
          </a:stretch>
        </p:blipFill>
        <p:spPr>
          <a:xfrm>
            <a:off x="-161817" y="1645799"/>
            <a:ext cx="11366679" cy="1797650"/>
          </a:xfrm>
          <a:prstGeom prst="rect">
            <a:avLst/>
          </a:prstGeom>
          <a:noFill/>
          <a:ln>
            <a:noFill/>
          </a:ln>
        </p:spPr>
      </p:pic>
      <p:pic>
        <p:nvPicPr>
          <p:cNvPr id="115" name="Google Shape;115;p3"/>
          <p:cNvPicPr preferRelativeResize="0"/>
          <p:nvPr/>
        </p:nvPicPr>
        <p:blipFill>
          <a:blip r:embed="rId3">
            <a:alphaModFix/>
          </a:blip>
          <a:stretch>
            <a:fillRect/>
          </a:stretch>
        </p:blipFill>
        <p:spPr>
          <a:xfrm>
            <a:off x="-152060" y="3432838"/>
            <a:ext cx="11795684" cy="1325575"/>
          </a:xfrm>
          <a:prstGeom prst="rect">
            <a:avLst/>
          </a:prstGeom>
          <a:noFill/>
          <a:ln>
            <a:noFill/>
          </a:ln>
        </p:spPr>
      </p:pic>
      <p:pic>
        <p:nvPicPr>
          <p:cNvPr id="116" name="Google Shape;116;p3"/>
          <p:cNvPicPr preferRelativeResize="0"/>
          <p:nvPr/>
        </p:nvPicPr>
        <p:blipFill>
          <a:blip r:embed="rId4">
            <a:alphaModFix/>
          </a:blip>
          <a:stretch>
            <a:fillRect/>
          </a:stretch>
        </p:blipFill>
        <p:spPr>
          <a:xfrm>
            <a:off x="134476" y="4951325"/>
            <a:ext cx="10138799" cy="12460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12479402c_0_0"/>
          <p:cNvSpPr txBox="1">
            <a:spLocks noGrp="1"/>
          </p:cNvSpPr>
          <p:nvPr>
            <p:ph type="title"/>
          </p:nvPr>
        </p:nvSpPr>
        <p:spPr>
          <a:xfrm>
            <a:off x="838200" y="365125"/>
            <a:ext cx="997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dirty="0"/>
              <a:t>Student Reflections on Public Hearing </a:t>
            </a:r>
            <a:endParaRPr sz="3700" dirty="0"/>
          </a:p>
        </p:txBody>
      </p:sp>
      <p:sp>
        <p:nvSpPr>
          <p:cNvPr id="122" name="Google Shape;122;g1112479402c_0_0"/>
          <p:cNvSpPr txBox="1">
            <a:spLocks noGrp="1"/>
          </p:cNvSpPr>
          <p:nvPr>
            <p:ph type="body" idx="1"/>
          </p:nvPr>
        </p:nvSpPr>
        <p:spPr>
          <a:xfrm>
            <a:off x="616650" y="1607050"/>
            <a:ext cx="10651500" cy="4226400"/>
          </a:xfrm>
          <a:prstGeom prst="rect">
            <a:avLst/>
          </a:prstGeom>
        </p:spPr>
        <p:txBody>
          <a:bodyPr spcFirstLastPara="1" wrap="square" lIns="91425" tIns="45700" rIns="91425" bIns="45700" anchor="t" anchorCtr="0">
            <a:normAutofit fontScale="25000" lnSpcReduction="20000"/>
          </a:bodyPr>
          <a:lstStyle/>
          <a:p>
            <a:pPr marL="457200" lvl="0" indent="-419100" algn="l" rtl="0">
              <a:lnSpc>
                <a:spcPct val="90000"/>
              </a:lnSpc>
              <a:spcBef>
                <a:spcPts val="1000"/>
              </a:spcBef>
              <a:spcAft>
                <a:spcPts val="0"/>
              </a:spcAft>
              <a:buSzPct val="100000"/>
              <a:buChar char="•"/>
            </a:pPr>
            <a:r>
              <a:rPr lang="en-US" sz="12000" dirty="0"/>
              <a:t>Noticed lack of diversity in crowd at hearing.  Those that would be impacted by the removal of Civil Rights Standards were not well represented. </a:t>
            </a:r>
            <a:endParaRPr sz="12000" dirty="0"/>
          </a:p>
          <a:p>
            <a:pPr marL="457200" lvl="0" indent="-419100" algn="l" rtl="0">
              <a:lnSpc>
                <a:spcPct val="90000"/>
              </a:lnSpc>
              <a:spcBef>
                <a:spcPts val="1000"/>
              </a:spcBef>
              <a:spcAft>
                <a:spcPts val="0"/>
              </a:spcAft>
              <a:buSzPct val="100000"/>
              <a:buChar char="•"/>
            </a:pPr>
            <a:r>
              <a:rPr lang="en-US" sz="12000" dirty="0"/>
              <a:t>Noticed that the tone of the hearing seemed aggressive and intimidating (ex. The audience booed certain speakers). </a:t>
            </a:r>
            <a:endParaRPr sz="12000" dirty="0"/>
          </a:p>
          <a:p>
            <a:pPr marL="457200" lvl="0" indent="-419100" algn="l" rtl="0">
              <a:lnSpc>
                <a:spcPct val="90000"/>
              </a:lnSpc>
              <a:spcBef>
                <a:spcPts val="1000"/>
              </a:spcBef>
              <a:spcAft>
                <a:spcPts val="0"/>
              </a:spcAft>
              <a:buSzPct val="100000"/>
              <a:buChar char="•"/>
            </a:pPr>
            <a:r>
              <a:rPr lang="en-US" sz="12000" dirty="0"/>
              <a:t>There was a push for patriotism (honoring constitution as is) over seeing constitution as a “living document”. </a:t>
            </a:r>
            <a:endParaRPr sz="12000" dirty="0"/>
          </a:p>
          <a:p>
            <a:pPr marL="457200" lvl="0" indent="-419100" algn="l" rtl="0">
              <a:lnSpc>
                <a:spcPct val="90000"/>
              </a:lnSpc>
              <a:spcBef>
                <a:spcPts val="1000"/>
              </a:spcBef>
              <a:spcAft>
                <a:spcPts val="0"/>
              </a:spcAft>
              <a:buSzPct val="100000"/>
              <a:buChar char="•"/>
            </a:pPr>
            <a:r>
              <a:rPr lang="en-US" sz="12000" dirty="0"/>
              <a:t>Push for curriculum to reflect Christian values in school (ex. prayer in schools). </a:t>
            </a:r>
            <a:endParaRPr sz="12000" dirty="0"/>
          </a:p>
          <a:p>
            <a:pPr marL="457200" lvl="0" indent="-419100" algn="l" rtl="0">
              <a:lnSpc>
                <a:spcPct val="90000"/>
              </a:lnSpc>
              <a:spcBef>
                <a:spcPts val="1000"/>
              </a:spcBef>
              <a:spcAft>
                <a:spcPts val="0"/>
              </a:spcAft>
              <a:buSzPct val="100000"/>
              <a:buChar char="•"/>
            </a:pPr>
            <a:r>
              <a:rPr lang="en-US" sz="12000" dirty="0"/>
              <a:t>Participants equated Critical Race Theory to Social and Emotional Learning Curriculum (SEL).</a:t>
            </a:r>
            <a:endParaRPr sz="12000" dirty="0"/>
          </a:p>
          <a:p>
            <a:pPr marL="0" lvl="0" indent="0" algn="l" rtl="0">
              <a:spcBef>
                <a:spcPts val="1000"/>
              </a:spcBef>
              <a:spcAft>
                <a:spcPts val="0"/>
              </a:spcAft>
              <a:buNone/>
            </a:pPr>
            <a:endParaRPr sz="12000" dirty="0"/>
          </a:p>
          <a:p>
            <a:pPr marL="457200" lvl="0" indent="0" algn="l" rtl="0">
              <a:spcBef>
                <a:spcPts val="1000"/>
              </a:spcBef>
              <a:spcAft>
                <a:spcPts val="0"/>
              </a:spcAft>
              <a:buNone/>
            </a:pPr>
            <a:endParaRPr sz="12000" dirty="0"/>
          </a:p>
          <a:p>
            <a:pPr marL="457200" lvl="0" indent="0" algn="l" rtl="0">
              <a:spcBef>
                <a:spcPts val="1000"/>
              </a:spcBef>
              <a:spcAft>
                <a:spcPts val="0"/>
              </a:spcAft>
              <a:buNone/>
            </a:pPr>
            <a:endParaRPr sz="12000" dirty="0"/>
          </a:p>
          <a:p>
            <a:pPr marL="457200" lvl="0" indent="0" algn="l" rtl="0">
              <a:spcBef>
                <a:spcPts val="1000"/>
              </a:spcBef>
              <a:spcAft>
                <a:spcPts val="0"/>
              </a:spcAft>
              <a:buNone/>
            </a:pPr>
            <a:endParaRPr dirty="0"/>
          </a:p>
          <a:p>
            <a:pPr marL="457200" lvl="0" indent="0" algn="l" rtl="0">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0fe8b5400c_0_5"/>
          <p:cNvSpPr txBox="1">
            <a:spLocks noGrp="1"/>
          </p:cNvSpPr>
          <p:nvPr>
            <p:ph type="title"/>
          </p:nvPr>
        </p:nvSpPr>
        <p:spPr>
          <a:xfrm>
            <a:off x="838200" y="365125"/>
            <a:ext cx="997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dirty="0"/>
              <a:t>Student Reflections on Public Hearing </a:t>
            </a:r>
            <a:endParaRPr sz="4000" dirty="0"/>
          </a:p>
        </p:txBody>
      </p:sp>
      <p:sp>
        <p:nvSpPr>
          <p:cNvPr id="128" name="Google Shape;128;g10fe8b5400c_0_5"/>
          <p:cNvSpPr txBox="1">
            <a:spLocks noGrp="1"/>
          </p:cNvSpPr>
          <p:nvPr>
            <p:ph type="body" idx="1"/>
          </p:nvPr>
        </p:nvSpPr>
        <p:spPr>
          <a:xfrm>
            <a:off x="838200" y="1825625"/>
            <a:ext cx="9977100" cy="4351200"/>
          </a:xfrm>
          <a:prstGeom prst="rect">
            <a:avLst/>
          </a:prstGeom>
        </p:spPr>
        <p:txBody>
          <a:bodyPr spcFirstLastPara="1" wrap="square" lIns="91425" tIns="45700" rIns="91425" bIns="45700" anchor="t" anchorCtr="0">
            <a:normAutofit fontScale="25000" lnSpcReduction="20000"/>
          </a:bodyPr>
          <a:lstStyle/>
          <a:p>
            <a:pPr marL="457200" lvl="0" indent="-418465" algn="l" rtl="0">
              <a:spcBef>
                <a:spcPts val="1000"/>
              </a:spcBef>
              <a:spcAft>
                <a:spcPts val="0"/>
              </a:spcAft>
              <a:buSzPct val="100000"/>
              <a:buChar char="•"/>
            </a:pPr>
            <a:r>
              <a:rPr lang="en-US" sz="12000" dirty="0"/>
              <a:t>There was a push for uniformity instead of celebrating diversity. </a:t>
            </a:r>
            <a:endParaRPr sz="12000" dirty="0"/>
          </a:p>
          <a:p>
            <a:pPr marL="457200" lvl="0" indent="-418465" algn="l" rtl="0">
              <a:spcBef>
                <a:spcPts val="0"/>
              </a:spcBef>
              <a:spcAft>
                <a:spcPts val="0"/>
              </a:spcAft>
              <a:buSzPct val="100000"/>
              <a:buChar char="•"/>
            </a:pPr>
            <a:r>
              <a:rPr lang="en-US" sz="12000" dirty="0"/>
              <a:t>There was concern that certain labor unions were omitted from parts of the standards.</a:t>
            </a:r>
            <a:endParaRPr sz="12000" dirty="0"/>
          </a:p>
          <a:p>
            <a:pPr marL="0" lvl="0" indent="0" algn="l" rtl="0">
              <a:spcBef>
                <a:spcPts val="1000"/>
              </a:spcBef>
              <a:spcAft>
                <a:spcPts val="0"/>
              </a:spcAft>
              <a:buNone/>
            </a:pPr>
            <a:r>
              <a:rPr lang="en-US" sz="12000" dirty="0"/>
              <a:t>Reflection Summation: </a:t>
            </a:r>
            <a:endParaRPr sz="12000" dirty="0"/>
          </a:p>
          <a:p>
            <a:pPr marL="457200" lvl="0" indent="-418465" algn="l" rtl="0">
              <a:spcBef>
                <a:spcPts val="1000"/>
              </a:spcBef>
              <a:spcAft>
                <a:spcPts val="0"/>
              </a:spcAft>
              <a:buSzPct val="100000"/>
              <a:buChar char="•"/>
            </a:pPr>
            <a:r>
              <a:rPr lang="en-US" sz="12000" dirty="0"/>
              <a:t>Since there have been strong beliefs about race since the founding of the nation, we can not evade those origins. If we become more polarized in our beliefs and do not make an effort to unify and compromise, recent examples of civil unrest may continue to occur. </a:t>
            </a:r>
            <a:endParaRPr sz="12000" dirty="0"/>
          </a:p>
          <a:p>
            <a:pPr marL="457200" lvl="0" indent="0" algn="l" rtl="0">
              <a:spcBef>
                <a:spcPts val="10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0fe8b5400c_0_0"/>
          <p:cNvSpPr txBox="1">
            <a:spLocks noGrp="1"/>
          </p:cNvSpPr>
          <p:nvPr>
            <p:ph type="title"/>
          </p:nvPr>
        </p:nvSpPr>
        <p:spPr>
          <a:xfrm>
            <a:off x="838200" y="365125"/>
            <a:ext cx="99771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What is Critical Race Theory?</a:t>
            </a:r>
            <a:endParaRPr dirty="0"/>
          </a:p>
        </p:txBody>
      </p:sp>
      <p:sp>
        <p:nvSpPr>
          <p:cNvPr id="134" name="Google Shape;134;g10fe8b5400c_0_0"/>
          <p:cNvSpPr txBox="1">
            <a:spLocks noGrp="1"/>
          </p:cNvSpPr>
          <p:nvPr>
            <p:ph type="body" idx="1"/>
          </p:nvPr>
        </p:nvSpPr>
        <p:spPr>
          <a:xfrm>
            <a:off x="1468500" y="2551935"/>
            <a:ext cx="8716500" cy="25701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1000"/>
              </a:spcBef>
              <a:spcAft>
                <a:spcPts val="0"/>
              </a:spcAft>
              <a:buNone/>
            </a:pPr>
            <a:r>
              <a:rPr lang="en-US" sz="3100" dirty="0"/>
              <a:t> </a:t>
            </a:r>
            <a:r>
              <a:rPr lang="en-US" sz="3100" dirty="0">
                <a:solidFill>
                  <a:srgbClr val="273A7F"/>
                </a:solidFill>
              </a:rPr>
              <a:t>“</a:t>
            </a:r>
            <a:r>
              <a:rPr lang="en-US" sz="3100" dirty="0">
                <a:solidFill>
                  <a:srgbClr val="273A7F"/>
                </a:solidFill>
                <a:highlight>
                  <a:srgbClr val="FFFFFF"/>
                </a:highlight>
              </a:rPr>
              <a:t>The core idea is that race is a social construct, and that racism is not merely the product of individual bias or prejudice, but also something embedded in legal systems and policies.” </a:t>
            </a:r>
          </a:p>
          <a:p>
            <a:pPr marL="0" lvl="0" indent="0" algn="ctr" rtl="0">
              <a:spcBef>
                <a:spcPts val="1000"/>
              </a:spcBef>
              <a:spcAft>
                <a:spcPts val="0"/>
              </a:spcAft>
              <a:buNone/>
            </a:pPr>
            <a:r>
              <a:rPr lang="en-US" sz="3100" dirty="0">
                <a:solidFill>
                  <a:srgbClr val="273A7F"/>
                </a:solidFill>
                <a:highlight>
                  <a:srgbClr val="FFFFFF"/>
                </a:highlight>
              </a:rPr>
              <a:t>(Sawchuk, 2018)</a:t>
            </a:r>
            <a:endParaRPr sz="3100" dirty="0">
              <a:solidFill>
                <a:srgbClr val="273A7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112479402c_0_5"/>
          <p:cNvSpPr txBox="1">
            <a:spLocks noGrp="1"/>
          </p:cNvSpPr>
          <p:nvPr>
            <p:ph type="title"/>
          </p:nvPr>
        </p:nvSpPr>
        <p:spPr>
          <a:xfrm>
            <a:off x="722525" y="348600"/>
            <a:ext cx="10514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dirty="0"/>
              <a:t>Moving Forward, we, the students ask…</a:t>
            </a:r>
            <a:endParaRPr sz="3700" dirty="0"/>
          </a:p>
        </p:txBody>
      </p:sp>
      <p:sp>
        <p:nvSpPr>
          <p:cNvPr id="140" name="Google Shape;140;g1112479402c_0_5"/>
          <p:cNvSpPr txBox="1"/>
          <p:nvPr/>
        </p:nvSpPr>
        <p:spPr>
          <a:xfrm>
            <a:off x="769550" y="1662050"/>
            <a:ext cx="5163300" cy="430166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lnSpc>
                <a:spcPct val="90000"/>
              </a:lnSpc>
              <a:spcBef>
                <a:spcPts val="1000"/>
              </a:spcBef>
              <a:spcAft>
                <a:spcPts val="0"/>
              </a:spcAft>
              <a:buClr>
                <a:schemeClr val="dk1"/>
              </a:buClr>
              <a:buSzPts val="2400"/>
              <a:buFont typeface="Montserrat"/>
              <a:buChar char="●"/>
            </a:pPr>
            <a:r>
              <a:rPr lang="en-US" sz="2400" dirty="0">
                <a:solidFill>
                  <a:schemeClr val="dk1"/>
                </a:solidFill>
                <a:latin typeface="Montserrat"/>
                <a:ea typeface="Montserrat"/>
                <a:cs typeface="Montserrat"/>
                <a:sym typeface="Montserrat"/>
              </a:rPr>
              <a:t>that we be given a seat at the table on the district and state level when decisions are made that impact us. </a:t>
            </a:r>
            <a:endParaRPr sz="2400" dirty="0">
              <a:solidFill>
                <a:schemeClr val="dk1"/>
              </a:solidFill>
              <a:latin typeface="Montserrat"/>
              <a:ea typeface="Montserrat"/>
              <a:cs typeface="Montserrat"/>
              <a:sym typeface="Montserrat"/>
            </a:endParaRPr>
          </a:p>
          <a:p>
            <a:pPr marL="457200" lvl="0" indent="-381000" algn="l" rtl="0">
              <a:lnSpc>
                <a:spcPct val="90000"/>
              </a:lnSpc>
              <a:spcBef>
                <a:spcPts val="0"/>
              </a:spcBef>
              <a:spcAft>
                <a:spcPts val="0"/>
              </a:spcAft>
              <a:buClr>
                <a:schemeClr val="dk1"/>
              </a:buClr>
              <a:buSzPts val="2400"/>
              <a:buFont typeface="Montserrat"/>
              <a:buChar char="●"/>
            </a:pPr>
            <a:r>
              <a:rPr lang="en-US" sz="2400" dirty="0">
                <a:solidFill>
                  <a:schemeClr val="dk1"/>
                </a:solidFill>
                <a:latin typeface="Montserrat"/>
                <a:ea typeface="Montserrat"/>
                <a:cs typeface="Montserrat"/>
                <a:sym typeface="Montserrat"/>
              </a:rPr>
              <a:t>for more specificity in the standards. Without this there will be no common body of knowledge in Mississippi. </a:t>
            </a:r>
            <a:endParaRPr sz="2400" dirty="0">
              <a:solidFill>
                <a:schemeClr val="dk1"/>
              </a:solidFill>
              <a:latin typeface="Montserrat"/>
              <a:ea typeface="Montserrat"/>
              <a:cs typeface="Montserrat"/>
              <a:sym typeface="Montserrat"/>
            </a:endParaRPr>
          </a:p>
          <a:p>
            <a:pPr marL="457200" lvl="0" indent="-381000" algn="l" rtl="0">
              <a:lnSpc>
                <a:spcPct val="90000"/>
              </a:lnSpc>
              <a:spcBef>
                <a:spcPts val="0"/>
              </a:spcBef>
              <a:spcAft>
                <a:spcPts val="0"/>
              </a:spcAft>
              <a:buClr>
                <a:schemeClr val="dk1"/>
              </a:buClr>
              <a:buSzPts val="2400"/>
              <a:buFont typeface="Montserrat"/>
              <a:buChar char="●"/>
            </a:pPr>
            <a:r>
              <a:rPr lang="en-US" sz="2400" dirty="0">
                <a:solidFill>
                  <a:schemeClr val="dk1"/>
                </a:solidFill>
                <a:latin typeface="Montserrat"/>
                <a:ea typeface="Montserrat"/>
                <a:cs typeface="Montserrat"/>
                <a:sym typeface="Montserrat"/>
              </a:rPr>
              <a:t>to be seen in the curriculum.</a:t>
            </a:r>
            <a:endParaRPr sz="2400" dirty="0">
              <a:solidFill>
                <a:schemeClr val="dk1"/>
              </a:solidFill>
              <a:latin typeface="Montserrat"/>
              <a:ea typeface="Montserrat"/>
              <a:cs typeface="Montserrat"/>
              <a:sym typeface="Montserrat"/>
            </a:endParaRPr>
          </a:p>
          <a:p>
            <a:pPr marL="457200" lvl="0" indent="-381000" algn="l" rtl="0">
              <a:lnSpc>
                <a:spcPct val="90000"/>
              </a:lnSpc>
              <a:spcBef>
                <a:spcPts val="0"/>
              </a:spcBef>
              <a:spcAft>
                <a:spcPts val="0"/>
              </a:spcAft>
              <a:buClr>
                <a:schemeClr val="dk1"/>
              </a:buClr>
              <a:buSzPts val="2400"/>
              <a:buFont typeface="Montserrat"/>
              <a:buChar char="●"/>
            </a:pPr>
            <a:r>
              <a:rPr lang="en-US" sz="2400" dirty="0">
                <a:solidFill>
                  <a:schemeClr val="dk1"/>
                </a:solidFill>
                <a:latin typeface="Montserrat"/>
                <a:ea typeface="Montserrat"/>
                <a:cs typeface="Montserrat"/>
                <a:sym typeface="Montserrat"/>
              </a:rPr>
              <a:t>to be encouraged to think</a:t>
            </a:r>
          </a:p>
          <a:p>
            <a:pPr marL="76200" lvl="0" algn="l" rtl="0">
              <a:lnSpc>
                <a:spcPct val="90000"/>
              </a:lnSpc>
              <a:spcBef>
                <a:spcPts val="0"/>
              </a:spcBef>
              <a:spcAft>
                <a:spcPts val="0"/>
              </a:spcAft>
              <a:buClr>
                <a:schemeClr val="dk1"/>
              </a:buClr>
              <a:buSzPts val="2400"/>
            </a:pPr>
            <a:r>
              <a:rPr lang="en-US" sz="2400" dirty="0">
                <a:solidFill>
                  <a:schemeClr val="dk1"/>
                </a:solidFill>
                <a:latin typeface="Montserrat"/>
                <a:ea typeface="Montserrat"/>
                <a:cs typeface="Montserrat"/>
                <a:sym typeface="Montserrat"/>
              </a:rPr>
              <a:t>    critically. </a:t>
            </a:r>
            <a:endParaRPr sz="1000" dirty="0">
              <a:latin typeface="Montserrat"/>
              <a:ea typeface="Montserrat"/>
              <a:cs typeface="Montserrat"/>
              <a:sym typeface="Montserrat"/>
            </a:endParaRPr>
          </a:p>
        </p:txBody>
      </p:sp>
      <p:sp>
        <p:nvSpPr>
          <p:cNvPr id="141" name="Google Shape;141;g1112479402c_0_5"/>
          <p:cNvSpPr txBox="1"/>
          <p:nvPr/>
        </p:nvSpPr>
        <p:spPr>
          <a:xfrm>
            <a:off x="5979875" y="1623952"/>
            <a:ext cx="5440800" cy="4883358"/>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68300" algn="l" rtl="0">
              <a:lnSpc>
                <a:spcPct val="90000"/>
              </a:lnSpc>
              <a:spcBef>
                <a:spcPts val="1000"/>
              </a:spcBef>
              <a:spcAft>
                <a:spcPts val="0"/>
              </a:spcAft>
              <a:buClr>
                <a:schemeClr val="dk1"/>
              </a:buClr>
              <a:buSzPts val="2200"/>
              <a:buFont typeface="Montserrat"/>
              <a:buChar char="●"/>
            </a:pPr>
            <a:r>
              <a:rPr lang="en-US" sz="2200" dirty="0">
                <a:solidFill>
                  <a:schemeClr val="dk1"/>
                </a:solidFill>
                <a:latin typeface="Montserrat"/>
                <a:ea typeface="Montserrat"/>
                <a:cs typeface="Montserrat"/>
                <a:sym typeface="Montserrat"/>
              </a:rPr>
              <a:t>to be allowed to find the balance between patriotism and questioning our country’s past and present. </a:t>
            </a:r>
            <a:endParaRPr sz="2200" dirty="0">
              <a:solidFill>
                <a:schemeClr val="dk1"/>
              </a:solidFill>
              <a:latin typeface="Montserrat"/>
              <a:ea typeface="Montserrat"/>
              <a:cs typeface="Montserrat"/>
              <a:sym typeface="Montserrat"/>
            </a:endParaRPr>
          </a:p>
          <a:p>
            <a:pPr marL="457200" lvl="0" indent="-368300" algn="l" rtl="0">
              <a:lnSpc>
                <a:spcPct val="90000"/>
              </a:lnSpc>
              <a:spcBef>
                <a:spcPts val="0"/>
              </a:spcBef>
              <a:spcAft>
                <a:spcPts val="0"/>
              </a:spcAft>
              <a:buClr>
                <a:schemeClr val="dk1"/>
              </a:buClr>
              <a:buSzPts val="2200"/>
              <a:buFont typeface="Montserrat"/>
              <a:buChar char="●"/>
            </a:pPr>
            <a:r>
              <a:rPr lang="en-US" sz="2200" dirty="0">
                <a:solidFill>
                  <a:schemeClr val="dk1"/>
                </a:solidFill>
                <a:latin typeface="Montserrat"/>
                <a:ea typeface="Montserrat"/>
                <a:cs typeface="Montserrat"/>
                <a:sym typeface="Montserrat"/>
              </a:rPr>
              <a:t>that all schools get involved in forums such as this. </a:t>
            </a:r>
            <a:endParaRPr sz="2200" dirty="0">
              <a:solidFill>
                <a:schemeClr val="dk1"/>
              </a:solidFill>
              <a:latin typeface="Montserrat"/>
              <a:ea typeface="Montserrat"/>
              <a:cs typeface="Montserrat"/>
              <a:sym typeface="Montserrat"/>
            </a:endParaRPr>
          </a:p>
          <a:p>
            <a:pPr marL="457200" lvl="0" indent="-368300" algn="l" rtl="0">
              <a:lnSpc>
                <a:spcPct val="90000"/>
              </a:lnSpc>
              <a:spcBef>
                <a:spcPts val="0"/>
              </a:spcBef>
              <a:spcAft>
                <a:spcPts val="0"/>
              </a:spcAft>
              <a:buClr>
                <a:schemeClr val="dk1"/>
              </a:buClr>
              <a:buSzPts val="2200"/>
              <a:buFont typeface="Montserrat"/>
              <a:buChar char="●"/>
            </a:pPr>
            <a:r>
              <a:rPr lang="en-US" sz="2200" dirty="0">
                <a:solidFill>
                  <a:schemeClr val="dk1"/>
                </a:solidFill>
                <a:latin typeface="Montserrat"/>
                <a:ea typeface="Montserrat"/>
                <a:cs typeface="Montserrat"/>
                <a:sym typeface="Montserrat"/>
              </a:rPr>
              <a:t>that this school board genuinely considers supporting the retention of Civil Rights standards as they are this year.</a:t>
            </a:r>
            <a:endParaRPr sz="2200" dirty="0">
              <a:solidFill>
                <a:schemeClr val="dk1"/>
              </a:solidFill>
              <a:latin typeface="Montserrat"/>
              <a:ea typeface="Montserrat"/>
              <a:cs typeface="Montserrat"/>
              <a:sym typeface="Montserrat"/>
            </a:endParaRPr>
          </a:p>
          <a:p>
            <a:pPr marL="457200" lvl="0" indent="-368300" algn="l" rtl="0">
              <a:lnSpc>
                <a:spcPct val="90000"/>
              </a:lnSpc>
              <a:spcBef>
                <a:spcPts val="0"/>
              </a:spcBef>
              <a:spcAft>
                <a:spcPts val="0"/>
              </a:spcAft>
              <a:buClr>
                <a:schemeClr val="dk1"/>
              </a:buClr>
              <a:buSzPts val="2200"/>
              <a:buFont typeface="Montserrat"/>
              <a:buChar char="●"/>
            </a:pPr>
            <a:r>
              <a:rPr lang="en-US" sz="2200" dirty="0">
                <a:solidFill>
                  <a:schemeClr val="dk1"/>
                </a:solidFill>
                <a:latin typeface="Montserrat"/>
                <a:ea typeface="Montserrat"/>
                <a:cs typeface="Montserrat"/>
                <a:sym typeface="Montserrat"/>
              </a:rPr>
              <a:t>for other students to join us in responding to MDE’s request for written feedback regarding proposed changes to the</a:t>
            </a:r>
          </a:p>
          <a:p>
            <a:pPr marL="88900" lvl="0" algn="l" rtl="0">
              <a:lnSpc>
                <a:spcPct val="90000"/>
              </a:lnSpc>
              <a:spcBef>
                <a:spcPts val="0"/>
              </a:spcBef>
              <a:spcAft>
                <a:spcPts val="0"/>
              </a:spcAft>
              <a:buClr>
                <a:schemeClr val="dk1"/>
              </a:buClr>
              <a:buSzPts val="2200"/>
            </a:pPr>
            <a:r>
              <a:rPr lang="en-US" sz="2200" dirty="0">
                <a:solidFill>
                  <a:schemeClr val="dk1"/>
                </a:solidFill>
                <a:latin typeface="Montserrat"/>
                <a:ea typeface="Montserrat"/>
                <a:cs typeface="Montserrat"/>
                <a:sym typeface="Montserrat"/>
              </a:rPr>
              <a:t>     standards. </a:t>
            </a:r>
            <a:endParaRPr sz="2200" dirty="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ctrTitle"/>
          </p:nvPr>
        </p:nvSpPr>
        <p:spPr>
          <a:xfrm>
            <a:off x="4852625" y="568960"/>
            <a:ext cx="6858900" cy="522854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79104"/>
              <a:buFont typeface="Montserrat"/>
              <a:buNone/>
            </a:pPr>
            <a:r>
              <a:rPr lang="en-US" sz="3350" b="0" dirty="0">
                <a:solidFill>
                  <a:srgbClr val="333333"/>
                </a:solidFill>
                <a:highlight>
                  <a:srgbClr val="FFFFFF"/>
                </a:highlight>
                <a:latin typeface="Arial"/>
                <a:ea typeface="Arial"/>
                <a:cs typeface="Arial"/>
                <a:sym typeface="Arial"/>
              </a:rPr>
              <a:t>Feedback about the Mississippi College and Career Readiness Standards for Social Studies 2021 may also be submitted to the MDE in writing via email, </a:t>
            </a:r>
            <a:r>
              <a:rPr lang="en-US" sz="3350" b="0" u="sng" dirty="0">
                <a:solidFill>
                  <a:schemeClr val="hlink"/>
                </a:solidFill>
                <a:highlight>
                  <a:srgbClr val="FFFFFF"/>
                </a:highlight>
                <a:latin typeface="Arial"/>
                <a:ea typeface="Arial"/>
                <a:cs typeface="Arial"/>
                <a:sym typeface="Arial"/>
                <a:hlinkClick r:id="rId3"/>
              </a:rPr>
              <a:t>jcornett@mdek12.org</a:t>
            </a:r>
            <a:endParaRPr sz="3350" b="0" dirty="0">
              <a:solidFill>
                <a:srgbClr val="333333"/>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ct val="179104"/>
              <a:buFont typeface="Montserrat"/>
              <a:buNone/>
            </a:pPr>
            <a:r>
              <a:rPr lang="en-US" sz="3350" b="0" dirty="0">
                <a:solidFill>
                  <a:srgbClr val="333333"/>
                </a:solidFill>
                <a:highlight>
                  <a:srgbClr val="FFFFFF"/>
                </a:highlight>
                <a:latin typeface="Arial"/>
                <a:ea typeface="Arial"/>
                <a:cs typeface="Arial"/>
                <a:sym typeface="Arial"/>
              </a:rPr>
              <a:t> or </a:t>
            </a:r>
            <a:endParaRPr sz="3350" b="0" dirty="0">
              <a:solidFill>
                <a:srgbClr val="333333"/>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ct val="179104"/>
              <a:buFont typeface="Montserrat"/>
              <a:buNone/>
            </a:pPr>
            <a:r>
              <a:rPr lang="en-US" sz="3350" b="0" dirty="0">
                <a:solidFill>
                  <a:srgbClr val="333333"/>
                </a:solidFill>
                <a:highlight>
                  <a:srgbClr val="FFFFFF"/>
                </a:highlight>
                <a:latin typeface="Arial"/>
                <a:ea typeface="Arial"/>
                <a:cs typeface="Arial"/>
                <a:sym typeface="Arial"/>
              </a:rPr>
              <a:t>mailed to Mississippi Department of Education </a:t>
            </a:r>
            <a:br>
              <a:rPr lang="en-US" sz="3350" b="0" dirty="0">
                <a:solidFill>
                  <a:srgbClr val="333333"/>
                </a:solidFill>
                <a:highlight>
                  <a:srgbClr val="FFFFFF"/>
                </a:highlight>
                <a:latin typeface="Arial"/>
                <a:ea typeface="Arial"/>
                <a:cs typeface="Arial"/>
                <a:sym typeface="Arial"/>
              </a:rPr>
            </a:br>
            <a:r>
              <a:rPr lang="en-US" sz="3350" b="0" dirty="0">
                <a:solidFill>
                  <a:srgbClr val="333333"/>
                </a:solidFill>
                <a:highlight>
                  <a:srgbClr val="FFFFFF"/>
                </a:highlight>
                <a:latin typeface="Arial"/>
                <a:ea typeface="Arial"/>
                <a:cs typeface="Arial"/>
                <a:sym typeface="Arial"/>
              </a:rPr>
              <a:t>Attn: Jen Cornett, K - 12 Social Studies Director </a:t>
            </a:r>
            <a:br>
              <a:rPr lang="en-US" sz="3350" b="0" dirty="0">
                <a:solidFill>
                  <a:srgbClr val="333333"/>
                </a:solidFill>
                <a:highlight>
                  <a:srgbClr val="FFFFFF"/>
                </a:highlight>
                <a:latin typeface="Arial"/>
                <a:ea typeface="Arial"/>
                <a:cs typeface="Arial"/>
                <a:sym typeface="Arial"/>
              </a:rPr>
            </a:br>
            <a:r>
              <a:rPr lang="en-US" sz="3350" b="0" dirty="0">
                <a:solidFill>
                  <a:srgbClr val="333333"/>
                </a:solidFill>
                <a:highlight>
                  <a:srgbClr val="FFFFFF"/>
                </a:highlight>
                <a:latin typeface="Arial"/>
                <a:ea typeface="Arial"/>
                <a:cs typeface="Arial"/>
                <a:sym typeface="Arial"/>
              </a:rPr>
              <a:t>P.O. Box 771, Jackson, MS 39205</a:t>
            </a:r>
            <a:endParaRPr sz="8300" dirty="0"/>
          </a:p>
        </p:txBody>
      </p:sp>
    </p:spTree>
  </p:cSld>
  <p:clrMapOvr>
    <a:masterClrMapping/>
  </p:clrMapOvr>
</p:sld>
</file>

<file path=ppt/theme/theme1.xml><?xml version="1.0" encoding="utf-8"?>
<a:theme xmlns:a="http://schemas.openxmlformats.org/drawingml/2006/main" name="Office Theme">
  <a:themeElements>
    <a:clrScheme name="Jackson Public Schools">
      <a:dk1>
        <a:srgbClr val="273A7F"/>
      </a:dk1>
      <a:lt1>
        <a:srgbClr val="FFFFFF"/>
      </a:lt1>
      <a:dk2>
        <a:srgbClr val="273A7F"/>
      </a:dk2>
      <a:lt2>
        <a:srgbClr val="E7E6E6"/>
      </a:lt2>
      <a:accent1>
        <a:srgbClr val="FFD01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573</Words>
  <Application>Microsoft Office PowerPoint</Application>
  <PresentationFormat>Widescreen</PresentationFormat>
  <Paragraphs>49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Courier New</vt:lpstr>
      <vt:lpstr>Calibri</vt:lpstr>
      <vt:lpstr>Montserrat</vt:lpstr>
      <vt:lpstr>Noto Sans Symbols</vt:lpstr>
      <vt:lpstr>Office Theme</vt:lpstr>
      <vt:lpstr>Student Reflections on MDE Public Hearing on Academic Standards  for Social Studies on January 28, 2022</vt:lpstr>
      <vt:lpstr>Introduction and Purpose </vt:lpstr>
      <vt:lpstr>Recent focus on MS Social Studies Curriculum in the Media</vt:lpstr>
      <vt:lpstr>Examples of Standards that originally raised concern:</vt:lpstr>
      <vt:lpstr>Student Reflections on Public Hearing </vt:lpstr>
      <vt:lpstr>Student Reflections on Public Hearing </vt:lpstr>
      <vt:lpstr>What is Critical Race Theory?</vt:lpstr>
      <vt:lpstr>Moving Forward, we, the students ask…</vt:lpstr>
      <vt:lpstr>Feedback about the Mississippi College and Career Readiness Standards for Social Studies 2021 may also be submitted to the MDE in writing via email, jcornett@mdek12.org  or  mailed to Mississippi Department of Education  Attn: Jen Cornett, K - 12 Social Studies Director  P.O. Box 771, Jackson, MS 39205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Reflections on MDE Public Hearing on Academic Standards  for Social Studies on January 28, 2022</dc:title>
  <dc:creator>Jason Thompson</dc:creator>
  <cp:lastModifiedBy>Evans, Chinelo</cp:lastModifiedBy>
  <cp:revision>4</cp:revision>
  <dcterms:created xsi:type="dcterms:W3CDTF">2019-07-17T21:35:27Z</dcterms:created>
  <dcterms:modified xsi:type="dcterms:W3CDTF">2022-02-01T15:14:42Z</dcterms:modified>
</cp:coreProperties>
</file>